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2" r:id="rId15"/>
    <p:sldId id="269" r:id="rId16"/>
    <p:sldId id="270" r:id="rId17"/>
    <p:sldId id="271" r:id="rId18"/>
    <p:sldId id="272" r:id="rId19"/>
    <p:sldId id="273" r:id="rId20"/>
    <p:sldId id="288" r:id="rId21"/>
    <p:sldId id="289" r:id="rId22"/>
    <p:sldId id="290" r:id="rId23"/>
    <p:sldId id="274" r:id="rId24"/>
    <p:sldId id="293" r:id="rId25"/>
    <p:sldId id="276" r:id="rId26"/>
    <p:sldId id="275" r:id="rId27"/>
    <p:sldId id="277" r:id="rId28"/>
    <p:sldId id="278" r:id="rId29"/>
    <p:sldId id="285" r:id="rId30"/>
    <p:sldId id="279" r:id="rId31"/>
    <p:sldId id="280" r:id="rId32"/>
    <p:sldId id="281" r:id="rId33"/>
    <p:sldId id="282" r:id="rId34"/>
    <p:sldId id="283" r:id="rId35"/>
    <p:sldId id="286" r:id="rId36"/>
    <p:sldId id="284" r:id="rId37"/>
    <p:sldId id="294" r:id="rId38"/>
    <p:sldId id="296" r:id="rId39"/>
    <p:sldId id="298" r:id="rId40"/>
    <p:sldId id="297" r:id="rId41"/>
    <p:sldId id="299" r:id="rId42"/>
    <p:sldId id="300" r:id="rId43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911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284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D395BD-9419-4724-9BD2-A8FEFFCEC57C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590911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284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C033B7-2363-40E9-AFF8-AEAFA1568E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111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911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284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43A979-F67C-4F86-9F22-89C25B2DA530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590911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284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57E9BD-1419-44FD-A47F-AACEB4B35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27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677" y="796412"/>
            <a:ext cx="733732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301 DECISION SUPPORT SYSTEMS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dirty="0"/>
              <a:t>DECISION SUPPORT SYSTEMS AND INTELLIGENT SYSTEMS, </a:t>
            </a:r>
          </a:p>
          <a:p>
            <a:pPr algn="ctr"/>
            <a:r>
              <a:rPr lang="en-US" dirty="0"/>
              <a:t>Seventh Edition</a:t>
            </a:r>
          </a:p>
          <a:p>
            <a:pPr algn="ctr"/>
            <a:r>
              <a:rPr lang="en-US" b="1" dirty="0" err="1"/>
              <a:t>Efraim</a:t>
            </a:r>
            <a:r>
              <a:rPr lang="en-US" b="1" dirty="0"/>
              <a:t> Turban</a:t>
            </a:r>
            <a:r>
              <a:rPr lang="en-US" dirty="0"/>
              <a:t>, </a:t>
            </a:r>
            <a:r>
              <a:rPr lang="en-US" b="1" dirty="0"/>
              <a:t>Jay E. Aronson, and Ting-</a:t>
            </a:r>
            <a:r>
              <a:rPr lang="en-US" b="1" dirty="0" err="1"/>
              <a:t>Peng</a:t>
            </a:r>
            <a:r>
              <a:rPr lang="en-US" b="1" dirty="0"/>
              <a:t> Liang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sz="3600" dirty="0" smtClean="0">
              <a:ea typeface="+mj-ea"/>
              <a:cs typeface="+mj-cs"/>
            </a:endParaRPr>
          </a:p>
          <a:p>
            <a:r>
              <a:rPr lang="en-US" sz="3600" dirty="0" smtClean="0">
                <a:ea typeface="+mj-ea"/>
                <a:cs typeface="+mj-cs"/>
              </a:rPr>
              <a:t>Chapter </a:t>
            </a:r>
            <a:r>
              <a:rPr lang="en-US" sz="3600" dirty="0">
                <a:ea typeface="+mj-ea"/>
                <a:cs typeface="+mj-cs"/>
              </a:rPr>
              <a:t>1    </a:t>
            </a:r>
            <a:endParaRPr lang="en-US" sz="3600" dirty="0" smtClean="0">
              <a:ea typeface="+mj-ea"/>
              <a:cs typeface="+mj-cs"/>
            </a:endParaRPr>
          </a:p>
          <a:p>
            <a:pPr algn="ctr"/>
            <a:r>
              <a:rPr lang="en-US" sz="3600" b="1" dirty="0" smtClean="0">
                <a:ea typeface="+mj-ea"/>
                <a:cs typeface="+mj-cs"/>
              </a:rPr>
              <a:t>Decision-making And Computerized Support </a:t>
            </a:r>
            <a:endParaRPr lang="en-US" sz="3600" b="1" dirty="0" smtClean="0">
              <a:ea typeface="+mj-ea"/>
              <a:cs typeface="+mj-cs"/>
            </a:endParaRP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Bradley Hand ITC" pitchFamily="66" charset="0"/>
              </a:rPr>
              <a:t>College of Computer Science and Information </a:t>
            </a:r>
            <a:r>
              <a:rPr lang="en-US" b="1" dirty="0" err="1" smtClean="0">
                <a:latin typeface="Bradley Hand ITC" pitchFamily="66" charset="0"/>
              </a:rPr>
              <a:t>Technologe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dirty="0" smtClean="0">
                <a:latin typeface="Bradley Hand ITC" pitchFamily="66" charset="0"/>
              </a:rPr>
              <a:t>Department </a:t>
            </a:r>
            <a:r>
              <a:rPr lang="en-US" b="1" dirty="0">
                <a:latin typeface="Bradley Hand ITC" pitchFamily="66" charset="0"/>
              </a:rPr>
              <a:t>of Computer Information </a:t>
            </a:r>
            <a:r>
              <a:rPr lang="en-US" b="1" dirty="0" smtClean="0">
                <a:latin typeface="Bradley Hand ITC" pitchFamily="66" charset="0"/>
              </a:rPr>
              <a:t>Systems</a:t>
            </a:r>
          </a:p>
          <a:p>
            <a:r>
              <a:rPr lang="en-US" b="1" dirty="0">
                <a:latin typeface="Bradley Hand ITC" pitchFamily="66" charset="0"/>
              </a:rPr>
              <a:t>Prof Dr. </a:t>
            </a:r>
            <a:r>
              <a:rPr lang="en-US" b="1" dirty="0" err="1">
                <a:latin typeface="Bradley Hand ITC" pitchFamily="66" charset="0"/>
              </a:rPr>
              <a:t>Taleb</a:t>
            </a:r>
            <a:r>
              <a:rPr lang="en-US" b="1" dirty="0">
                <a:latin typeface="Bradley Hand ITC" pitchFamily="66" charset="0"/>
              </a:rPr>
              <a:t> A. S. </a:t>
            </a:r>
            <a:r>
              <a:rPr lang="en-US" b="1" dirty="0" err="1">
                <a:latin typeface="Bradley Hand ITC" pitchFamily="66" charset="0"/>
              </a:rPr>
              <a:t>Obaid</a:t>
            </a:r>
            <a:endParaRPr lang="en-US" dirty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1.5 Computerized Decision Support And The Supporting Technologies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85000" lnSpcReduction="1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Technical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support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Many decisions involve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complex computations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Data can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stored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different databases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organization and even possibly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outside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data may include text, sound, graphics, and video. It may be necessary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transmit them quickly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from distant locations.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Computers can search, store, and transmit needed data quickly, economically, and transparently.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Data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warehouse access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Large data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warehouses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contain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petabytes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data. Special methods, and sometimes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parallel computing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are needed to organize and search the data.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Quality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support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Computers can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improve the quality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of the decisions made.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With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computers, decision-makers can perform complex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simulations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check many possible scenarios, and assess diverse impacts quickly and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economically.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All these capabilities lead to better decisions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1.5 Computerized Decision Support And The Supporting Technologies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1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Competitive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edge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Competitive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pressures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make the job of decision-making difficult. Competition is based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not just on price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but on quality, timeliness, customization of products, and customer support. Organizations must be able to frequently and rapidly change their mode of operation reengineer processes and structures, empower employees, and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innovate.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Enterprise resource management (ERM) systems are a type of decision support system that describes an entire organization, and help manage it.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Overcoming cognitive limits in processing and storage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The human mind has only a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limited ability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to process and store information.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Computerized Decision Support And The Supporting Technologies (</a:t>
            </a:r>
            <a:r>
              <a:rPr lang="en-US" sz="2800" dirty="0" smtClean="0">
                <a:ea typeface="Calibri"/>
                <a:cs typeface="Arial"/>
              </a:rPr>
              <a:t>Additional Converted Model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Most decision-support methods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provide for quick data queries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use models to convert the data into usable information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for consideration by a decision-maker.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may be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additional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converted model: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REASONING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(perspective)</a:t>
            </a: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 LIMITS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The term cognitive limits 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indicate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 that an 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individual's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 problem-solving capability is 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limited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 when a wide range of 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diverse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 information and knowledge is 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required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Computerized 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systems enable people to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quickly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process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vast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amounts of stored information. </a:t>
            </a:r>
            <a:endParaRPr lang="en-US" sz="22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Computers 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can also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improve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coordination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communication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 for group work, as is done in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Group Support Systems (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GSS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),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Knowledge Management Systems (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KMS</a:t>
            </a:r>
            <a:r>
              <a:rPr lang="en-US" sz="2200" dirty="0">
                <a:solidFill>
                  <a:schemeClr val="tx1"/>
                </a:solidFill>
                <a:ea typeface="Calibri"/>
                <a:cs typeface="Arial"/>
              </a:rPr>
              <a:t>), and several types of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Enterprise Information Systems (</a:t>
            </a:r>
            <a:r>
              <a:rPr lang="en-US" sz="2200" dirty="0">
                <a:solidFill>
                  <a:srgbClr val="FF0000"/>
                </a:solidFill>
                <a:ea typeface="Calibri"/>
                <a:cs typeface="Arial"/>
              </a:rPr>
              <a:t>EIS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).</a:t>
            </a:r>
            <a:endParaRPr lang="en-US" sz="22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Computerized Decision Support and The Supporting Technologies (</a:t>
            </a:r>
            <a:r>
              <a:rPr lang="en-US" sz="2800" dirty="0">
                <a:ea typeface="Calibri"/>
                <a:cs typeface="Arial"/>
              </a:rPr>
              <a:t>additional converted model</a:t>
            </a:r>
            <a:r>
              <a:rPr lang="en-US" sz="2800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DECISION SUPPORT TECHNOLOGIES  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Decision support can be provided by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one or more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decision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support-technologies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term management support system (MSS)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refers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application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any technology, either as 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independent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tool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or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combination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with other information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technologies,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to support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management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tasks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general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decision-making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particular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MSS term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may be used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interchangeably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with decision support system (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) and business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1.6 A Framework For Decision Support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describing specific management support technologies, we </a:t>
            </a:r>
            <a:r>
              <a:rPr lang="en-US" sz="2400" dirty="0">
                <a:solidFill>
                  <a:srgbClr val="FF0000"/>
                </a:solidFill>
              </a:rPr>
              <a:t>present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 classic framework for decision </a:t>
            </a:r>
            <a:r>
              <a:rPr lang="en-US" sz="2400" dirty="0" smtClean="0">
                <a:solidFill>
                  <a:schemeClr val="tx1"/>
                </a:solidFill>
              </a:rPr>
              <a:t>support.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classic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framework for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helps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cover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several additional issues, such as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relationship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between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technologies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evolution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computerized systems. </a:t>
            </a:r>
            <a:r>
              <a:rPr lang="en-US" sz="2400" dirty="0">
                <a:solidFill>
                  <a:schemeClr val="tx1"/>
                </a:solidFill>
              </a:rPr>
              <a:t>Figure 1.2 is based on </a:t>
            </a:r>
            <a:r>
              <a:rPr lang="en-US" sz="2400" dirty="0" smtClean="0">
                <a:solidFill>
                  <a:schemeClr val="tx1"/>
                </a:solidFill>
              </a:rPr>
              <a:t>Simon's idea </a:t>
            </a:r>
            <a:r>
              <a:rPr lang="en-US" sz="2400" dirty="0">
                <a:solidFill>
                  <a:schemeClr val="tx1"/>
                </a:solidFill>
              </a:rPr>
              <a:t>that decision-making processes </a:t>
            </a:r>
            <a:r>
              <a:rPr lang="en-US" sz="2400" dirty="0" smtClean="0">
                <a:solidFill>
                  <a:schemeClr val="tx1"/>
                </a:solidFill>
              </a:rPr>
              <a:t>that </a:t>
            </a:r>
            <a:r>
              <a:rPr lang="en-US" sz="2400" dirty="0">
                <a:solidFill>
                  <a:schemeClr val="tx1"/>
                </a:solidFill>
              </a:rPr>
              <a:t>ranges from highly structured </a:t>
            </a:r>
            <a:r>
              <a:rPr lang="en-US" sz="2400" dirty="0" smtClean="0">
                <a:solidFill>
                  <a:schemeClr val="tx1"/>
                </a:solidFill>
              </a:rPr>
              <a:t>( programmed</a:t>
            </a:r>
            <a:r>
              <a:rPr lang="en-US" sz="2400" dirty="0">
                <a:solidFill>
                  <a:schemeClr val="tx1"/>
                </a:solidFill>
              </a:rPr>
              <a:t>) to highly unstructured (</a:t>
            </a:r>
            <a:r>
              <a:rPr lang="en-US" sz="2400" dirty="0" smtClean="0">
                <a:solidFill>
                  <a:schemeClr val="tx1"/>
                </a:solidFill>
              </a:rPr>
              <a:t>non-programmed).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Structured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processes  (called programmed)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routine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standard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solution methods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exist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example of a structured decision in my company is whether or not to </a:t>
            </a:r>
            <a:r>
              <a:rPr lang="en-US" sz="2400" dirty="0">
                <a:solidFill>
                  <a:srgbClr val="FF0000"/>
                </a:solidFill>
              </a:rPr>
              <a:t>withdraw</a:t>
            </a:r>
            <a:r>
              <a:rPr lang="en-US" sz="2400" dirty="0">
                <a:solidFill>
                  <a:schemeClr val="tx1"/>
                </a:solidFill>
              </a:rPr>
              <a:t> funds from an international account depending on the current exchange rate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1.6 A Framework For Decision Support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Unstructured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(non-programmed)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decisions 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fuzzy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complex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problems for which there 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no cut-and-dried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solution methods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</a:rPr>
              <a:t>An example of an unstructured decision in my company is what types of new content should be created and what market should be targeted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1.6 A Framework For Decision Support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Simon also describes the decision-making process with a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three-phase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process of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intelligence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design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choice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Arial"/>
              </a:rPr>
              <a:t>Intelligence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: searching for condition that call for decisions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Arial"/>
              </a:rPr>
              <a:t>Design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: inventing, developing, and analyzing possible course of action.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Arial"/>
              </a:rPr>
              <a:t>Choice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: selecting a course of action from those available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An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unstructured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problem is one in which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none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of these three phases is structured.  </a:t>
            </a:r>
            <a:endParaRPr lang="en-US" sz="1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Decisions 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in which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some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but not all of the phases are structured are called </a:t>
            </a:r>
            <a:r>
              <a:rPr lang="en-US" sz="1800" dirty="0" smtClean="0">
                <a:solidFill>
                  <a:srgbClr val="FF0000"/>
                </a:solidFill>
                <a:ea typeface="Calibri"/>
                <a:cs typeface="Arial"/>
              </a:rPr>
              <a:t>semi-structured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structured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problem, the procedures for obtaining the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best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(or at least a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good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enough)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solution, e.g., known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inventory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level or choosing an optimal investment strategy the objectives are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clearly </a:t>
            </a:r>
            <a:r>
              <a:rPr lang="en-US" sz="1800" dirty="0" smtClean="0">
                <a:solidFill>
                  <a:srgbClr val="FF0000"/>
                </a:solidFill>
                <a:ea typeface="Calibri"/>
                <a:cs typeface="Arial"/>
              </a:rPr>
              <a:t>defined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1800" dirty="0" smtClean="0">
                <a:solidFill>
                  <a:srgbClr val="FF0000"/>
                </a:solidFill>
                <a:ea typeface="Calibri"/>
                <a:cs typeface="Arial"/>
              </a:rPr>
              <a:t>objectives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are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cost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minimization and 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>profit</a:t>
            </a:r>
            <a:r>
              <a:rPr lang="en-US" sz="1800" dirty="0">
                <a:solidFill>
                  <a:schemeClr val="tx1"/>
                </a:solidFill>
                <a:ea typeface="Calibri"/>
                <a:cs typeface="Arial"/>
              </a:rPr>
              <a:t> maximization.</a:t>
            </a:r>
            <a:endParaRPr lang="en-US" sz="18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1.6 A Framework For Decision Support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unstructured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problem,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human intuition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often the basis for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decision-making, 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include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planning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new services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hiring an executive, and choosing a set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research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development projects for the next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year.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Semi-structured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problems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fall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between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structured and unstructured problems, having some structured elements and some unstructured elements. Solving them involves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combination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both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standard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solution procedures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human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judgment.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1.6 A Framework For Decision Support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second half of this framework (Figure 1.2, top)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defines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three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broad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categories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that encompass all managerial activities: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strategic planning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defining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long-range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goals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policies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for resource allocation;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Management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control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 acquisition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efficient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use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resources in the accomplishment of organizational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goals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; and operational control, the efficient and effective execution of specific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tasks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right-hand column and the bottom row indicate the technologies needed to support the various decisions. 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pic>
        <p:nvPicPr>
          <p:cNvPr id="8" name="Picture 4" descr="FIG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"/>
            <a:ext cx="8534400" cy="64143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Decision-making And Computerized Support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Learning Objectives  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Understand how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computer technologies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can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assist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managers in their work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Learn the basic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concepts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of decision-making  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Learn 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basic concepts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of decision support systems 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Recognize 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different types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of decision support systems used in practice 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Understand how 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World Wide Web/Internet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has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affected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decision support systems 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graphicFrame>
        <p:nvGraphicFramePr>
          <p:cNvPr id="8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765958"/>
              </p:ext>
            </p:extLst>
          </p:nvPr>
        </p:nvGraphicFramePr>
        <p:xfrm>
          <a:off x="402771" y="1143000"/>
          <a:ext cx="8305800" cy="5567371"/>
        </p:xfrm>
        <a:graphic>
          <a:graphicData uri="http://schemas.openxmlformats.org/drawingml/2006/table">
            <a:tbl>
              <a:tblPr/>
              <a:tblGrid>
                <a:gridCol w="2092673"/>
                <a:gridCol w="1986326"/>
                <a:gridCol w="1919030"/>
                <a:gridCol w="2307771"/>
              </a:tblGrid>
              <a:tr h="607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Type of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751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Type of Decision: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Operational Control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Managerial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Strategic Planning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(Programmed)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Accounts receivable, accounts payable, order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Budget analysis, short-term forecasting, personnel reports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Investments, warehouse locations, distribution centers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Semistructured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Production scheduling, inventory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Credit evaluation, budget preparation, project scheduling, rewards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Mergers and acquisitions, new product planning, compensation, QA, HR policy planning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الدمج والاستحواذ،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ar-IQ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تخطيط منتج جديد ، التعويض ، ضمان الجودة ،تخطيط سياسة الموارد البشرية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Unstructured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(Unprogrammed)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Buying software, approving loans, help desk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Negotiations, recruitment, hardware purchasing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R&amp;D planning, technology development, social responsibility plans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1295400" y="274638"/>
            <a:ext cx="7391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9pPr>
          </a:lstStyle>
          <a:p>
            <a:r>
              <a:rPr lang="en-US" sz="2400" b="1" dirty="0" smtClean="0">
                <a:latin typeface="Tahoma" pitchFamily="34" charset="0"/>
              </a:rPr>
              <a:t>Technology Support Based on Anthony’s Taxonomy</a:t>
            </a:r>
            <a:endParaRPr lang="en-US" sz="2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graphicFrame>
        <p:nvGraphicFramePr>
          <p:cNvPr id="7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699573"/>
              </p:ext>
            </p:extLst>
          </p:nvPr>
        </p:nvGraphicFramePr>
        <p:xfrm>
          <a:off x="533400" y="1676400"/>
          <a:ext cx="8153400" cy="4289492"/>
        </p:xfrm>
        <a:graphic>
          <a:graphicData uri="http://schemas.openxmlformats.org/drawingml/2006/table">
            <a:tbl>
              <a:tblPr/>
              <a:tblGrid>
                <a:gridCol w="38100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Type of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Technology Support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4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(Programmed)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MIS, Management Science Models, Transaction 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Semistructured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DSS, KMS, GSS, CRM, SCM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Unstructured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(Unprogrammed)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GSS, KMS, ES, Neural 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42"/>
          <p:cNvSpPr txBox="1">
            <a:spLocks noChangeArrowheads="1"/>
          </p:cNvSpPr>
          <p:nvPr/>
        </p:nvSpPr>
        <p:spPr bwMode="auto">
          <a:xfrm>
            <a:off x="914400" y="274638"/>
            <a:ext cx="73914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9pPr>
          </a:lstStyle>
          <a:p>
            <a:r>
              <a:rPr lang="en-US" sz="2800" b="1" dirty="0" smtClean="0">
                <a:latin typeface="Tahoma" pitchFamily="34" charset="0"/>
              </a:rPr>
              <a:t>Technologies for Decision-Making Processes</a:t>
            </a:r>
            <a:endParaRPr lang="en-US" sz="28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graphicFrame>
        <p:nvGraphicFramePr>
          <p:cNvPr id="8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567731"/>
              </p:ext>
            </p:extLst>
          </p:nvPr>
        </p:nvGraphicFramePr>
        <p:xfrm>
          <a:off x="533400" y="1600201"/>
          <a:ext cx="8077200" cy="3682752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9300"/>
                <a:gridCol w="2019300"/>
              </a:tblGrid>
              <a:tr h="685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Type of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Operational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Managerial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pitchFamily="34" charset="0"/>
                        </a:rPr>
                        <a:t>Strategic Planning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4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Technology Support Needed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MIS, Management Science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Management Science, DSS, ES, EIS, SCM, CRM, GSS, SCM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</a:rPr>
                        <a:t>GSS, CRM, EIS, ES, neural networks, KMS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1066800" y="274638"/>
            <a:ext cx="73914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663300"/>
                </a:solidFill>
                <a:latin typeface="Arial" pitchFamily="34" charset="0"/>
              </a:defRPr>
            </a:lvl9pPr>
          </a:lstStyle>
          <a:p>
            <a:r>
              <a:rPr lang="en-US" sz="3200" b="1" dirty="0" smtClean="0">
                <a:latin typeface="Tahoma" pitchFamily="34" charset="0"/>
              </a:rPr>
              <a:t>Technology Support Based on Anthony’s Taxonomy</a:t>
            </a:r>
            <a:endParaRPr lang="en-US" sz="32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8381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Computer Support For Structured Decisions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229600" cy="5029200"/>
          </a:xfrm>
          <a:noFill/>
        </p:spPr>
        <p:txBody>
          <a:bodyPr>
            <a:normAutofit fontScale="8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MANAGEMENT SCIENCE 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900" dirty="0">
                <a:solidFill>
                  <a:schemeClr val="tx1"/>
                </a:solidFill>
              </a:rPr>
              <a:t>Structured and some semi-structured decisions, especially of the operational and managerial control type, have been </a:t>
            </a:r>
            <a:r>
              <a:rPr lang="en-US" sz="2900" dirty="0">
                <a:solidFill>
                  <a:srgbClr val="FF0000"/>
                </a:solidFill>
              </a:rPr>
              <a:t>supported by computers </a:t>
            </a:r>
            <a:r>
              <a:rPr lang="en-US" sz="2900" dirty="0">
                <a:solidFill>
                  <a:schemeClr val="tx1"/>
                </a:solidFill>
              </a:rPr>
              <a:t>since the </a:t>
            </a:r>
            <a:r>
              <a:rPr lang="en-US" sz="2900" dirty="0" smtClean="0">
                <a:solidFill>
                  <a:schemeClr val="tx1"/>
                </a:solidFill>
              </a:rPr>
              <a:t>1960s.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900" dirty="0">
                <a:solidFill>
                  <a:schemeClr val="tx1"/>
                </a:solidFill>
              </a:rPr>
              <a:t>Decisions of this type are made in </a:t>
            </a:r>
            <a:r>
              <a:rPr lang="en-US" sz="2900" dirty="0">
                <a:solidFill>
                  <a:srgbClr val="FF0000"/>
                </a:solidFill>
              </a:rPr>
              <a:t>all functional areas</a:t>
            </a:r>
            <a:r>
              <a:rPr lang="en-US" sz="2900" dirty="0">
                <a:solidFill>
                  <a:schemeClr val="tx1"/>
                </a:solidFill>
              </a:rPr>
              <a:t>, especially in </a:t>
            </a:r>
            <a:r>
              <a:rPr lang="en-US" sz="2900" dirty="0">
                <a:solidFill>
                  <a:srgbClr val="FF0000"/>
                </a:solidFill>
              </a:rPr>
              <a:t>finance</a:t>
            </a:r>
            <a:r>
              <a:rPr lang="en-US" sz="2900" dirty="0">
                <a:solidFill>
                  <a:schemeClr val="tx1"/>
                </a:solidFill>
              </a:rPr>
              <a:t> and </a:t>
            </a:r>
            <a:r>
              <a:rPr lang="en-US" sz="2900" dirty="0">
                <a:solidFill>
                  <a:srgbClr val="FF0000"/>
                </a:solidFill>
              </a:rPr>
              <a:t>production</a:t>
            </a:r>
            <a:r>
              <a:rPr lang="en-US" sz="2900" dirty="0">
                <a:solidFill>
                  <a:schemeClr val="tx1"/>
                </a:solidFill>
              </a:rPr>
              <a:t> (operations management). </a:t>
            </a:r>
            <a:endParaRPr lang="en-US" sz="29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For example, a </a:t>
            </a:r>
            <a:r>
              <a:rPr lang="en-US" sz="2400" dirty="0">
                <a:solidFill>
                  <a:srgbClr val="FF0000"/>
                </a:solidFill>
              </a:rPr>
              <a:t>make-or-buy</a:t>
            </a:r>
            <a:r>
              <a:rPr lang="en-US" sz="2400" dirty="0">
                <a:solidFill>
                  <a:schemeClr val="tx1"/>
                </a:solidFill>
              </a:rPr>
              <a:t> decision belongs in this category.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Other </a:t>
            </a:r>
            <a:r>
              <a:rPr lang="en-US" sz="2400" dirty="0">
                <a:solidFill>
                  <a:schemeClr val="tx1"/>
                </a:solidFill>
              </a:rPr>
              <a:t>examples are </a:t>
            </a:r>
            <a:r>
              <a:rPr lang="en-US" sz="2400" dirty="0">
                <a:solidFill>
                  <a:srgbClr val="FF0000"/>
                </a:solidFill>
              </a:rPr>
              <a:t>capital budgeting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allocation of resources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distribution problems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procurement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planning</a:t>
            </a:r>
            <a:r>
              <a:rPr lang="en-US" sz="2400" dirty="0">
                <a:solidFill>
                  <a:schemeClr val="tx1"/>
                </a:solidFill>
              </a:rPr>
              <a:t>, and </a:t>
            </a:r>
            <a:r>
              <a:rPr lang="en-US" sz="2400" dirty="0">
                <a:solidFill>
                  <a:srgbClr val="FF0000"/>
                </a:solidFill>
              </a:rPr>
              <a:t>inventory control</a:t>
            </a:r>
            <a:r>
              <a:rPr lang="en-US" sz="2400" dirty="0">
                <a:solidFill>
                  <a:schemeClr val="tx1"/>
                </a:solidFill>
              </a:rPr>
              <a:t>. For each type of problem, an easy-to-apply prescribed model and solution approach have been developed, generally as quantitative formulas</a:t>
            </a:r>
            <a:r>
              <a:rPr lang="en-US" sz="2400" dirty="0"/>
              <a:t>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8381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Computer Support For Structured Decisions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229600" cy="5029200"/>
          </a:xfrm>
          <a:noFill/>
        </p:spPr>
        <p:txBody>
          <a:bodyPr>
            <a:normAutofit fontScale="8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MANAGEMENT SCIENCE 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management science approach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adopts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view that managers follow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systematic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process in solving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problems and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 automate portions of managerial decision-making.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systematic process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involves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following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steps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Defining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the problem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(a decision situation that may deal with some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difficulty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or  with 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opportunity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).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Classifying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problem into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standard category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Constructing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mathematical model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that describes the real-world problem.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Finding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possible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solutions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the modeled problem and evaluating them.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Choosing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recommending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 solution to the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Computer Support For Structured Decisions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029200"/>
          </a:xfrm>
          <a:noFill/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management science process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based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on mathematical modeling (algebraic expressions that describe the problem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).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ea typeface="Calibri"/>
                <a:cs typeface="Arial"/>
              </a:rPr>
              <a:t>Modeling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involves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transforming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real-world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problem into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an appropriate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prototype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structure (model).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Less structured problems can be handled only by a DSS that includes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customized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modeling capabilities.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Internet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World Wide Web servers and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tools  have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been dramatic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changes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how decision-makers are supported.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(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1)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to a vast body of data available around the world, and </a:t>
            </a:r>
            <a:endParaRPr lang="en-US" sz="20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(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2) a common,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user-friendly graphical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user interface (GUI), which is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easy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to learn and use and readily available. </a:t>
            </a:r>
            <a:endParaRPr lang="en-US" sz="20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1.7  E-concept Of Decision Support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Scott Morton defined DSS as "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interactive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computer-based systems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which help decision-makers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utilize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data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models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solve unstructured problems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Decision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support systems couple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intellectual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resources of individuals with the capabilities of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computer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improve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quality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decisions. It is a computer-based support system for management decision makers who deal with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semi-structured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problems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1.7  E-Concept Of Decision Support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DSS AS AN UMBRELLA </a:t>
            </a:r>
            <a:r>
              <a:rPr lang="en-US" sz="2400" b="1" dirty="0" smtClean="0">
                <a:solidFill>
                  <a:schemeClr val="tx1"/>
                </a:solidFill>
                <a:ea typeface="Calibri"/>
                <a:cs typeface="Arial"/>
              </a:rPr>
              <a:t>TERM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DSS is used by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some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as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specific tool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Term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DSS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used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as an umbrella term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describe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computerized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system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that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supports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decision-making in an organization.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organization may have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knowledge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management system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guide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all its personnel in their problem-solving, it may have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separate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DSS for marketing, finance, and accounting, a supply chain management (SCM) system for production, and several expert systems for product repair diagnostics and help desks.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DSS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encompasses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them all.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1.7  E-Concept Of Decision Support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WHY USE A DSS?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Surveys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have identified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many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reasons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these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include: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Competition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has increased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Existing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systems do not support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decision-making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Information systems department is too busy and cannot address all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management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inquiries. 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Special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analysis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profitability and efficiency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needed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Accurate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information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needed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DSS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is viewed as an organizational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winner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1.7  E-Concept Of Decision Support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WHY USE A DSS?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Management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mandates (authorized) / order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 DSS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Higher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decision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quality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Improved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communication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Improved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customer and employee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satisfaction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Timely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information is provided.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Cost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reduction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is achieved (cost and timesaving, increased productivity).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 Managerial Decision-making And Information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Management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is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process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by which organizational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goals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achieved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using resources.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resources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are considered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inputs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goals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is viewed as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output </a:t>
            </a:r>
            <a:endParaRPr lang="en-US" sz="24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degree of success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measured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by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ratio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outputs to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inputs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is called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organization's productivity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Productivity is also a very important issue at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national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level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National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productivity is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aggregate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the productivity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all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people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organizations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the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country.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1.8 Group Support Systems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Groups make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many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major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decisions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organizations. Getting a group together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one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place and at one time can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difficult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expensive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Attempts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improve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work of groups with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aid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information technology have been described as collaborative computing systems,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groupware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electronic meeting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systems, and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GSS.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Most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groupware currently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runs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over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Web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provides both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video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conferencing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audio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conferencing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1.9 Enterprise Information Systems (EIS)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800600"/>
          </a:xfrm>
          <a:noFill/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EIS 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evolved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from executive information systems combined with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Web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technologies.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EIS give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relevant enterprise-wide information that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individuals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need to perform their tasks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Provide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 organizational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view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operations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Provide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extremely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user-friendly-interface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through portals, sometimes compatible  with individual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decision styles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Provide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timely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effective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corporate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level tracking and control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Provide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quick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detailed information behind text, numbers, or graphics through drill-down 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Filter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compress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and track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critical data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information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Identify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problems (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opportunities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1.10 Knowledge Management Systems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876800"/>
          </a:xfrm>
          <a:noFill/>
        </p:spPr>
        <p:txBody>
          <a:bodyPr>
            <a:normAutofit fontScale="92500" lnSpcReduction="1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knowledge accumulated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 organizations over time can be used to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solve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identical or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similar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problems.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There are several important issues to address: </a:t>
            </a: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where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to find knowledge, how to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classify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it, how to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ensure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its quality, how to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store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it, how to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maintain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it, and how to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use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it.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When people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leave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an organization, they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take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their knowledge with them.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Knowledge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organized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stored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a knowledge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repository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 kind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textual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database. When a problem has to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solved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or an opportunity to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assessed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 relevant knowledge can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found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extracted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from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knowledge repository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1.10 Knowledge Management Systems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a typeface="Calibri"/>
                <a:cs typeface="Arial"/>
              </a:rPr>
              <a:t>Knowledge </a:t>
            </a:r>
            <a:r>
              <a:rPr lang="en-US" sz="2400" b="1" dirty="0">
                <a:solidFill>
                  <a:schemeClr val="tx1"/>
                </a:solidFill>
                <a:ea typeface="Calibri"/>
                <a:cs typeface="Arial"/>
              </a:rPr>
              <a:t>management systems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have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potential to dramatically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leverage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(influence)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knowledge use in an organization.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Knowledge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management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systems can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used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support decision-making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several ways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including allowing employees direct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access to usable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knowledge and to people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who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have the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knowledge.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1.11 Expert Systems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When an organization has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complex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decision to make or a problem to solve,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select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an experts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for advice.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experts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have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specific knowledge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experience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They are aware of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alternatives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 chances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success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and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benefits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costs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business may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incur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(bear)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What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equipment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to buy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mergers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acquisitions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major problem diagnostics in the field, and advertising strategy.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more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unstructured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situation, the more specialized (and expensive) the advice 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1.11 Expert Systems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Expert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systems attempt to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mimic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(imitate)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human experts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' problem-solving abilities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Typically, an expert system (ES) is a decision-making or problem-solving software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package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that can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reach a level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of performance comparable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to human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expert in some specialized and usually narrow problem area. 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Expertise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transferred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from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expert to a computer</a:t>
            </a:r>
            <a:endParaRPr lang="en-US" sz="2400" dirty="0" smtClean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1.12 Artificial Neural Networks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application of the technologies mentioned </a:t>
            </a:r>
            <a:r>
              <a:rPr lang="en-US" sz="2400" dirty="0" smtClean="0">
                <a:solidFill>
                  <a:schemeClr val="tx1"/>
                </a:solidFill>
              </a:rPr>
              <a:t>previously was </a:t>
            </a:r>
            <a:r>
              <a:rPr lang="en-US" sz="2400" dirty="0">
                <a:solidFill>
                  <a:schemeClr val="tx1"/>
                </a:solidFill>
              </a:rPr>
              <a:t>based on the use of </a:t>
            </a:r>
            <a:r>
              <a:rPr lang="en-US" sz="2400" dirty="0">
                <a:solidFill>
                  <a:srgbClr val="FF0000"/>
                </a:solidFill>
              </a:rPr>
              <a:t>explicit data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information</a:t>
            </a:r>
            <a:r>
              <a:rPr lang="en-US" sz="2400" dirty="0">
                <a:solidFill>
                  <a:schemeClr val="tx1"/>
                </a:solidFill>
              </a:rPr>
              <a:t>, or </a:t>
            </a:r>
            <a:r>
              <a:rPr lang="en-US" sz="2400" dirty="0">
                <a:solidFill>
                  <a:srgbClr val="FF0000"/>
                </a:solidFill>
              </a:rPr>
              <a:t>knowledge</a:t>
            </a:r>
            <a:r>
              <a:rPr lang="en-US" sz="2400" dirty="0">
                <a:solidFill>
                  <a:schemeClr val="tx1"/>
                </a:solidFill>
              </a:rPr>
              <a:t> stored in a computer and manipulated as </a:t>
            </a:r>
            <a:r>
              <a:rPr lang="en-US" sz="2400" dirty="0" smtClean="0">
                <a:solidFill>
                  <a:schemeClr val="tx1"/>
                </a:solidFill>
              </a:rPr>
              <a:t>needed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complex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real world we may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not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have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explicit data, information, or knowledge. People often must make decisions based on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partial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incomplete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or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inexact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information.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Such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conditions are created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rapidly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changing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environments.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When the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approach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problem-solving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computerized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we call it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machine learning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and its primary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tools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are artificial neural networks (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ANN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) and case-based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reasoning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Neural computing, or an artificial neural network (ANN),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uses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pattern-recognition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approach to problem-solving, and they have been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employed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successfully in many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business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applications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1.12 Artificial Neural Networks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Several </a:t>
            </a:r>
            <a:r>
              <a:rPr lang="en-US" sz="2400" dirty="0">
                <a:solidFill>
                  <a:srgbClr val="FF0000"/>
                </a:solidFill>
              </a:rPr>
              <a:t>exciting</a:t>
            </a:r>
            <a:r>
              <a:rPr lang="en-US" sz="2400" dirty="0">
                <a:solidFill>
                  <a:schemeClr val="tx1"/>
                </a:solidFill>
              </a:rPr>
              <a:t> technologies that assist </a:t>
            </a:r>
            <a:r>
              <a:rPr lang="en-US" sz="2400" dirty="0" smtClean="0">
                <a:solidFill>
                  <a:schemeClr val="tx1"/>
                </a:solidFill>
              </a:rPr>
              <a:t>decision-makers, such as </a:t>
            </a:r>
            <a:r>
              <a:rPr lang="en-US" sz="2400" dirty="0">
                <a:solidFill>
                  <a:srgbClr val="FF0000"/>
                </a:solidFill>
              </a:rPr>
              <a:t>genetic algorithms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fuzzy logic</a:t>
            </a:r>
            <a:r>
              <a:rPr lang="en-US" sz="2400" dirty="0">
                <a:solidFill>
                  <a:schemeClr val="tx1"/>
                </a:solidFill>
              </a:rPr>
              <a:t>, and </a:t>
            </a:r>
            <a:r>
              <a:rPr lang="en-US" sz="2400" dirty="0">
                <a:solidFill>
                  <a:srgbClr val="FF0000"/>
                </a:solidFill>
              </a:rPr>
              <a:t>intelligent agents </a:t>
            </a:r>
            <a:r>
              <a:rPr lang="en-US" sz="2400" dirty="0">
                <a:solidFill>
                  <a:schemeClr val="tx1"/>
                </a:solidFill>
              </a:rPr>
              <a:t>(IA).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Genetic </a:t>
            </a:r>
            <a:r>
              <a:rPr lang="en-US" sz="2400" dirty="0">
                <a:solidFill>
                  <a:schemeClr val="tx1"/>
                </a:solidFill>
              </a:rPr>
              <a:t>algorithms solve problems in an </a:t>
            </a:r>
            <a:r>
              <a:rPr lang="en-US" sz="2400" dirty="0">
                <a:solidFill>
                  <a:srgbClr val="FF0000"/>
                </a:solidFill>
              </a:rPr>
              <a:t>evolutionary way</a:t>
            </a:r>
            <a:r>
              <a:rPr lang="en-US" sz="2400" dirty="0">
                <a:solidFill>
                  <a:schemeClr val="tx1"/>
                </a:solidFill>
              </a:rPr>
              <a:t>. They </a:t>
            </a:r>
            <a:r>
              <a:rPr lang="en-US" sz="2400" dirty="0">
                <a:solidFill>
                  <a:srgbClr val="FF0000"/>
                </a:solidFill>
              </a:rPr>
              <a:t>mimic</a:t>
            </a:r>
            <a:r>
              <a:rPr lang="en-US" sz="2400" dirty="0">
                <a:solidFill>
                  <a:schemeClr val="tx1"/>
                </a:solidFill>
              </a:rPr>
              <a:t> the process of evolution and </a:t>
            </a:r>
            <a:r>
              <a:rPr lang="en-US" sz="2400" dirty="0">
                <a:solidFill>
                  <a:srgbClr val="FF0000"/>
                </a:solidFill>
              </a:rPr>
              <a:t>search for an extremely </a:t>
            </a:r>
            <a:r>
              <a:rPr lang="en-US" sz="2400" dirty="0">
                <a:solidFill>
                  <a:schemeClr val="tx1"/>
                </a:solidFill>
              </a:rPr>
              <a:t>good solution.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Fuzzy </a:t>
            </a:r>
            <a:r>
              <a:rPr lang="en-US" sz="2400" dirty="0">
                <a:solidFill>
                  <a:schemeClr val="tx1"/>
                </a:solidFill>
              </a:rPr>
              <a:t>logic approaches problems the </a:t>
            </a:r>
            <a:r>
              <a:rPr lang="en-US" sz="2400" dirty="0">
                <a:solidFill>
                  <a:srgbClr val="FF0000"/>
                </a:solidFill>
              </a:rPr>
              <a:t>way people do</a:t>
            </a:r>
            <a:r>
              <a:rPr lang="en-US" sz="2400" dirty="0">
                <a:solidFill>
                  <a:schemeClr val="tx1"/>
                </a:solidFill>
              </a:rPr>
              <a:t>. It can handle the </a:t>
            </a:r>
            <a:r>
              <a:rPr lang="en-US" sz="2400" dirty="0">
                <a:solidFill>
                  <a:srgbClr val="FF0000"/>
                </a:solidFill>
              </a:rPr>
              <a:t>imprecise</a:t>
            </a:r>
            <a:r>
              <a:rPr lang="en-US" sz="2400" dirty="0">
                <a:solidFill>
                  <a:schemeClr val="tx1"/>
                </a:solidFill>
              </a:rPr>
              <a:t> nature of how humans communicate information. For example, you might say,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"</a:t>
            </a:r>
            <a:r>
              <a:rPr lang="en-US" sz="2000" dirty="0">
                <a:solidFill>
                  <a:srgbClr val="FF0000"/>
                </a:solidFill>
              </a:rPr>
              <a:t>The weather is really hot</a:t>
            </a:r>
            <a:r>
              <a:rPr lang="en-US" sz="2000" dirty="0">
                <a:solidFill>
                  <a:schemeClr val="tx1"/>
                </a:solidFill>
              </a:rPr>
              <a:t>!" on a hot day. Consider </a:t>
            </a:r>
            <a:r>
              <a:rPr lang="en-US" sz="2000" dirty="0">
                <a:solidFill>
                  <a:srgbClr val="FF0000"/>
                </a:solidFill>
              </a:rPr>
              <a:t>how </a:t>
            </a:r>
            <a:r>
              <a:rPr lang="en-US" sz="2000" i="1" dirty="0">
                <a:solidFill>
                  <a:srgbClr val="FF0000"/>
                </a:solidFill>
              </a:rPr>
              <a:t>hot </a:t>
            </a:r>
            <a:r>
              <a:rPr lang="en-US" sz="2000" dirty="0">
                <a:solidFill>
                  <a:srgbClr val="FF0000"/>
                </a:solidFill>
              </a:rPr>
              <a:t>is </a:t>
            </a:r>
            <a:r>
              <a:rPr lang="en-US" sz="2000" i="1" dirty="0">
                <a:solidFill>
                  <a:srgbClr val="FF0000"/>
                </a:solidFill>
              </a:rPr>
              <a:t>hot</a:t>
            </a:r>
            <a:r>
              <a:rPr lang="en-US" sz="2000" i="1" dirty="0">
                <a:solidFill>
                  <a:schemeClr val="tx1"/>
                </a:solidFill>
              </a:rPr>
              <a:t>? </a:t>
            </a:r>
            <a:r>
              <a:rPr lang="en-US" sz="2000" dirty="0">
                <a:solidFill>
                  <a:schemeClr val="tx1"/>
                </a:solidFill>
              </a:rPr>
              <a:t>Would one degree cooler still be </a:t>
            </a:r>
            <a:r>
              <a:rPr lang="en-US" sz="2000" i="1" dirty="0">
                <a:solidFill>
                  <a:schemeClr val="tx1"/>
                </a:solidFill>
              </a:rPr>
              <a:t>really hot, </a:t>
            </a:r>
            <a:r>
              <a:rPr lang="en-US" sz="2000" dirty="0">
                <a:solidFill>
                  <a:schemeClr val="tx1"/>
                </a:solidFill>
              </a:rPr>
              <a:t>or simply </a:t>
            </a:r>
            <a:r>
              <a:rPr lang="en-US" sz="2000" i="1" dirty="0">
                <a:solidFill>
                  <a:schemeClr val="tx1"/>
                </a:solidFill>
              </a:rPr>
              <a:t>hot? </a:t>
            </a:r>
            <a:r>
              <a:rPr lang="en-US" sz="2000" dirty="0">
                <a:solidFill>
                  <a:schemeClr val="tx1"/>
                </a:solidFill>
              </a:rPr>
              <a:t>This </a:t>
            </a:r>
            <a:r>
              <a:rPr lang="en-US" sz="2000" dirty="0">
                <a:solidFill>
                  <a:srgbClr val="FF0000"/>
                </a:solidFill>
              </a:rPr>
              <a:t>imprecision</a:t>
            </a:r>
            <a:r>
              <a:rPr lang="en-US" sz="2000" dirty="0">
                <a:solidFill>
                  <a:schemeClr val="tx1"/>
                </a:solidFill>
              </a:rPr>
              <a:t> can be handled mathematically in a precise way to assist decision-makers in solving </a:t>
            </a:r>
            <a:r>
              <a:rPr lang="en-US" sz="2000" dirty="0" smtClean="0">
                <a:solidFill>
                  <a:schemeClr val="tx1"/>
                </a:solidFill>
              </a:rPr>
              <a:t>problems. </a:t>
            </a:r>
            <a:endParaRPr lang="en-US" sz="2000" dirty="0">
              <a:solidFill>
                <a:schemeClr val="tx1"/>
              </a:solidFill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tx1"/>
                </a:solidFill>
              </a:rPr>
              <a:t>Intelligent </a:t>
            </a:r>
            <a:r>
              <a:rPr lang="en-US" sz="2400" dirty="0">
                <a:solidFill>
                  <a:schemeClr val="tx1"/>
                </a:solidFill>
              </a:rPr>
              <a:t>agents help in automating various tasks, </a:t>
            </a:r>
            <a:r>
              <a:rPr lang="en-US" sz="2400" dirty="0">
                <a:solidFill>
                  <a:srgbClr val="FF0000"/>
                </a:solidFill>
              </a:rPr>
              <a:t>increasing</a:t>
            </a:r>
            <a:r>
              <a:rPr lang="en-US" sz="2400" dirty="0">
                <a:solidFill>
                  <a:schemeClr val="tx1"/>
                </a:solidFill>
              </a:rPr>
              <a:t> productivity and quality. Most intelligent systems include expert systems or another intelligent component.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1.14 Hybrid Support Systems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Machine repair provides a useful </a:t>
            </a:r>
            <a:r>
              <a:rPr lang="en-US" sz="2400" dirty="0">
                <a:solidFill>
                  <a:srgbClr val="FF0000"/>
                </a:solidFill>
              </a:rPr>
              <a:t>analogy</a:t>
            </a:r>
            <a:r>
              <a:rPr lang="en-US" sz="2400" dirty="0">
                <a:solidFill>
                  <a:schemeClr val="tx1"/>
                </a:solidFill>
              </a:rPr>
              <a:t>. The repair technician </a:t>
            </a:r>
            <a:r>
              <a:rPr lang="en-US" sz="2400" dirty="0">
                <a:solidFill>
                  <a:srgbClr val="FF0000"/>
                </a:solidFill>
              </a:rPr>
              <a:t>diagnoses</a:t>
            </a:r>
            <a:r>
              <a:rPr lang="en-US" sz="2400" dirty="0">
                <a:solidFill>
                  <a:schemeClr val="tx1"/>
                </a:solidFill>
              </a:rPr>
              <a:t> the problem and </a:t>
            </a:r>
            <a:r>
              <a:rPr lang="en-US" sz="2400" dirty="0">
                <a:solidFill>
                  <a:srgbClr val="FF0000"/>
                </a:solidFill>
              </a:rPr>
              <a:t>identifies</a:t>
            </a:r>
            <a:r>
              <a:rPr lang="en-US" sz="2400" dirty="0">
                <a:solidFill>
                  <a:schemeClr val="tx1"/>
                </a:solidFill>
              </a:rPr>
              <a:t> the </a:t>
            </a:r>
            <a:r>
              <a:rPr lang="en-US" sz="2400" dirty="0">
                <a:solidFill>
                  <a:srgbClr val="FF0000"/>
                </a:solidFill>
              </a:rPr>
              <a:t>best tools </a:t>
            </a:r>
            <a:r>
              <a:rPr lang="en-US" sz="2400" dirty="0">
                <a:solidFill>
                  <a:schemeClr val="tx1"/>
                </a:solidFill>
              </a:rPr>
              <a:t>to make the repair. </a:t>
            </a:r>
            <a:r>
              <a:rPr lang="en-US" sz="2400" dirty="0" smtClean="0">
                <a:solidFill>
                  <a:schemeClr val="tx1"/>
                </a:solidFill>
              </a:rPr>
              <a:t>Although </a:t>
            </a:r>
            <a:r>
              <a:rPr lang="en-US" sz="2400" dirty="0" smtClean="0">
                <a:solidFill>
                  <a:srgbClr val="FF0000"/>
                </a:solidFill>
              </a:rPr>
              <a:t>only one tool </a:t>
            </a:r>
            <a:r>
              <a:rPr lang="en-US" sz="2400" dirty="0" smtClean="0">
                <a:solidFill>
                  <a:schemeClr val="tx1"/>
                </a:solidFill>
              </a:rPr>
              <a:t>may be sufficient, it is often necessary to use </a:t>
            </a:r>
            <a:r>
              <a:rPr lang="en-US" sz="2400" dirty="0" smtClean="0">
                <a:solidFill>
                  <a:srgbClr val="FF0000"/>
                </a:solidFill>
              </a:rPr>
              <a:t>several tools </a:t>
            </a:r>
            <a:r>
              <a:rPr lang="en-US" sz="2400" dirty="0" smtClean="0">
                <a:solidFill>
                  <a:schemeClr val="tx1"/>
                </a:solidFill>
              </a:rPr>
              <a:t>to improve results.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</a:rPr>
              <a:t>problem-solver</a:t>
            </a:r>
            <a:r>
              <a:rPr lang="en-US" sz="2400" dirty="0">
                <a:solidFill>
                  <a:schemeClr val="tx1"/>
                </a:solidFill>
              </a:rPr>
              <a:t> can employ </a:t>
            </a:r>
            <a:r>
              <a:rPr lang="en-US" sz="2400" dirty="0">
                <a:solidFill>
                  <a:srgbClr val="FF0000"/>
                </a:solidFill>
              </a:rPr>
              <a:t>several tools in different </a:t>
            </a:r>
            <a:r>
              <a:rPr lang="en-US" sz="2400" dirty="0">
                <a:solidFill>
                  <a:schemeClr val="tx1"/>
                </a:solidFill>
              </a:rPr>
              <a:t>ways, such as:  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each tool </a:t>
            </a:r>
            <a:r>
              <a:rPr lang="en-US" sz="2400" dirty="0">
                <a:solidFill>
                  <a:srgbClr val="FF0000"/>
                </a:solidFill>
              </a:rPr>
              <a:t>independently</a:t>
            </a:r>
            <a:r>
              <a:rPr lang="en-US" sz="2400" dirty="0">
                <a:solidFill>
                  <a:schemeClr val="tx1"/>
                </a:solidFill>
              </a:rPr>
              <a:t> to solve different aspects of the problem. 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several </a:t>
            </a:r>
            <a:r>
              <a:rPr lang="en-US" sz="2400" dirty="0">
                <a:solidFill>
                  <a:srgbClr val="FF0000"/>
                </a:solidFill>
              </a:rPr>
              <a:t>loosely</a:t>
            </a:r>
            <a:r>
              <a:rPr lang="en-US" sz="2400" dirty="0">
                <a:solidFill>
                  <a:schemeClr val="tx1"/>
                </a:solidFill>
              </a:rPr>
              <a:t> integrated tools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several </a:t>
            </a:r>
            <a:r>
              <a:rPr lang="en-US" sz="2400" dirty="0">
                <a:solidFill>
                  <a:srgbClr val="FF0000"/>
                </a:solidFill>
              </a:rPr>
              <a:t>tightly</a:t>
            </a:r>
            <a:r>
              <a:rPr lang="en-US" sz="2400" dirty="0">
                <a:solidFill>
                  <a:schemeClr val="tx1"/>
                </a:solidFill>
              </a:rPr>
              <a:t> integrated tools (e.g., a fuzzy neural network). From the user's standpoint, the tool appears as </a:t>
            </a:r>
            <a:r>
              <a:rPr lang="en-US" sz="2400" dirty="0">
                <a:solidFill>
                  <a:srgbClr val="FF0000"/>
                </a:solidFill>
              </a:rPr>
              <a:t>one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hybrid</a:t>
            </a:r>
            <a:r>
              <a:rPr lang="en-US" sz="2400" dirty="0">
                <a:solidFill>
                  <a:schemeClr val="tx1"/>
                </a:solidFill>
              </a:rPr>
              <a:t> system 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1.14 Hybrid Support Systems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performing </a:t>
            </a:r>
            <a:r>
              <a:rPr lang="en-US" sz="2400" dirty="0">
                <a:solidFill>
                  <a:srgbClr val="FF0000"/>
                </a:solidFill>
              </a:rPr>
              <a:t>different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tasks</a:t>
            </a:r>
            <a:r>
              <a:rPr lang="en-US" sz="2400" dirty="0">
                <a:solidFill>
                  <a:schemeClr val="tx1"/>
                </a:solidFill>
              </a:rPr>
              <a:t> in the problem-solving process, tools can </a:t>
            </a:r>
            <a:r>
              <a:rPr lang="en-US" sz="2400" dirty="0">
                <a:solidFill>
                  <a:srgbClr val="FF0000"/>
                </a:solidFill>
              </a:rPr>
              <a:t>support each other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example, an </a:t>
            </a:r>
            <a:r>
              <a:rPr lang="en-US" sz="2400" dirty="0">
                <a:solidFill>
                  <a:srgbClr val="FF0000"/>
                </a:solidFill>
              </a:rPr>
              <a:t>expert</a:t>
            </a:r>
            <a:r>
              <a:rPr lang="en-US" sz="2400" dirty="0">
                <a:solidFill>
                  <a:schemeClr val="tx1"/>
                </a:solidFill>
              </a:rPr>
              <a:t> system can </a:t>
            </a:r>
            <a:r>
              <a:rPr lang="en-US" sz="2400" dirty="0">
                <a:solidFill>
                  <a:srgbClr val="FF0000"/>
                </a:solidFill>
              </a:rPr>
              <a:t>enhance</a:t>
            </a:r>
            <a:r>
              <a:rPr lang="en-US" sz="2400" dirty="0">
                <a:solidFill>
                  <a:schemeClr val="tx1"/>
                </a:solidFill>
              </a:rPr>
              <a:t> the </a:t>
            </a:r>
            <a:r>
              <a:rPr lang="en-US" sz="2400" dirty="0">
                <a:solidFill>
                  <a:srgbClr val="FF0000"/>
                </a:solidFill>
              </a:rPr>
              <a:t>modeling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data management </a:t>
            </a:r>
            <a:r>
              <a:rPr lang="en-US" sz="2400" dirty="0">
                <a:solidFill>
                  <a:schemeClr val="tx1"/>
                </a:solidFill>
              </a:rPr>
              <a:t>of a DSS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Expert</a:t>
            </a:r>
            <a:r>
              <a:rPr lang="en-US" sz="2400" dirty="0">
                <a:solidFill>
                  <a:schemeClr val="tx1"/>
                </a:solidFill>
              </a:rPr>
              <a:t> systems and </a:t>
            </a:r>
            <a:r>
              <a:rPr lang="en-US" sz="2400" dirty="0">
                <a:solidFill>
                  <a:srgbClr val="FF0000"/>
                </a:solidFill>
              </a:rPr>
              <a:t>artificial</a:t>
            </a:r>
            <a:r>
              <a:rPr lang="en-US" sz="2400" dirty="0">
                <a:solidFill>
                  <a:schemeClr val="tx1"/>
                </a:solidFill>
              </a:rPr>
              <a:t> neural networks play an </a:t>
            </a:r>
            <a:r>
              <a:rPr lang="en-US" sz="2400" dirty="0">
                <a:solidFill>
                  <a:srgbClr val="FF0000"/>
                </a:solidFill>
              </a:rPr>
              <a:t>increasingly</a:t>
            </a:r>
            <a:r>
              <a:rPr lang="en-US" sz="2400" dirty="0">
                <a:solidFill>
                  <a:schemeClr val="tx1"/>
                </a:solidFill>
              </a:rPr>
              <a:t> important </a:t>
            </a:r>
            <a:r>
              <a:rPr lang="en-US" sz="2400" dirty="0">
                <a:solidFill>
                  <a:srgbClr val="FF0000"/>
                </a:solidFill>
              </a:rPr>
              <a:t>role</a:t>
            </a:r>
            <a:r>
              <a:rPr lang="en-US" sz="2400" dirty="0">
                <a:solidFill>
                  <a:schemeClr val="tx1"/>
                </a:solidFill>
              </a:rPr>
              <a:t> in enhancing other </a:t>
            </a:r>
            <a:r>
              <a:rPr lang="en-US" sz="2400" dirty="0">
                <a:solidFill>
                  <a:srgbClr val="FF0000"/>
                </a:solidFill>
              </a:rPr>
              <a:t>MSS</a:t>
            </a:r>
            <a:r>
              <a:rPr lang="en-US" sz="2400" dirty="0">
                <a:solidFill>
                  <a:schemeClr val="tx1"/>
                </a:solidFill>
              </a:rPr>
              <a:t> technologies by making them </a:t>
            </a:r>
            <a:r>
              <a:rPr lang="en-US" sz="2400" i="1" dirty="0" smtClean="0">
                <a:solidFill>
                  <a:srgbClr val="FF0000"/>
                </a:solidFill>
              </a:rPr>
              <a:t>smarter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 Managerial Decision-making And Information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800600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manager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is primarily a decision-maker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Organizations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filled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with decision-makers at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various levels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Management was considered 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art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because a variety of individual styles could be used in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solving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managerial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problems.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Make decisions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is more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difficult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for several reasons.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First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, the number of available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alternatives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is much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larger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than ever 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before, 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because of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improved technology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communication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systems, especially the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Web/Internet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As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more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data and information become available,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more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alternatives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Despite the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speed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at which data and information can be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accessed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, the decision-making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alternatives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must be 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taken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Emerging Technologies And Technology Trends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number of </a:t>
            </a:r>
            <a:r>
              <a:rPr lang="en-US" sz="2400" dirty="0" smtClean="0">
                <a:solidFill>
                  <a:schemeClr val="tx1"/>
                </a:solidFill>
              </a:rPr>
              <a:t>emerging (developed) </a:t>
            </a:r>
            <a:r>
              <a:rPr lang="en-US" sz="2400" dirty="0">
                <a:solidFill>
                  <a:schemeClr val="tx1"/>
                </a:solidFill>
              </a:rPr>
              <a:t>technologies directly and indirectly </a:t>
            </a:r>
            <a:r>
              <a:rPr lang="en-US" sz="2400" dirty="0">
                <a:solidFill>
                  <a:srgbClr val="FF0000"/>
                </a:solidFill>
              </a:rPr>
              <a:t>influence decision support </a:t>
            </a:r>
            <a:r>
              <a:rPr lang="en-US" sz="2400" dirty="0" smtClean="0">
                <a:solidFill>
                  <a:srgbClr val="FF0000"/>
                </a:solidFill>
              </a:rPr>
              <a:t>systems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As technology advances, the speed of </a:t>
            </a:r>
            <a:r>
              <a:rPr lang="en-US" sz="2400" dirty="0">
                <a:solidFill>
                  <a:srgbClr val="FF0000"/>
                </a:solidFill>
              </a:rPr>
              <a:t>computation increases</a:t>
            </a:r>
            <a:r>
              <a:rPr lang="en-US" sz="2400" dirty="0">
                <a:solidFill>
                  <a:schemeClr val="tx1"/>
                </a:solidFill>
              </a:rPr>
              <a:t>, leading to </a:t>
            </a:r>
            <a:r>
              <a:rPr lang="en-US" sz="2400" dirty="0">
                <a:solidFill>
                  <a:srgbClr val="FF0000"/>
                </a:solidFill>
              </a:rPr>
              <a:t>greater</a:t>
            </a:r>
            <a:r>
              <a:rPr lang="en-US" sz="2400" dirty="0">
                <a:solidFill>
                  <a:schemeClr val="tx1"/>
                </a:solidFill>
              </a:rPr>
              <a:t> computational capability, while the physical </a:t>
            </a:r>
            <a:r>
              <a:rPr lang="en-US" sz="2400" dirty="0">
                <a:solidFill>
                  <a:srgbClr val="FF0000"/>
                </a:solidFill>
              </a:rPr>
              <a:t>size</a:t>
            </a:r>
            <a:r>
              <a:rPr lang="en-US" sz="2400" dirty="0">
                <a:solidFill>
                  <a:schemeClr val="tx1"/>
                </a:solidFill>
              </a:rPr>
              <a:t> of the computer </a:t>
            </a:r>
            <a:r>
              <a:rPr lang="en-US" sz="2400" dirty="0">
                <a:solidFill>
                  <a:srgbClr val="FF0000"/>
                </a:solidFill>
              </a:rPr>
              <a:t>decreases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Include </a:t>
            </a:r>
            <a:r>
              <a:rPr lang="en-US" sz="2400" dirty="0">
                <a:solidFill>
                  <a:srgbClr val="FF0000"/>
                </a:solidFill>
              </a:rPr>
              <a:t>grid</a:t>
            </a:r>
            <a:r>
              <a:rPr lang="en-US" sz="2400" dirty="0">
                <a:solidFill>
                  <a:schemeClr val="tx1"/>
                </a:solidFill>
              </a:rPr>
              <a:t> computing, </a:t>
            </a:r>
            <a:r>
              <a:rPr lang="en-US" sz="2400" dirty="0">
                <a:solidFill>
                  <a:srgbClr val="FF0000"/>
                </a:solidFill>
              </a:rPr>
              <a:t>rich client interfaces</a:t>
            </a:r>
            <a:r>
              <a:rPr lang="en-US" sz="2400" dirty="0">
                <a:solidFill>
                  <a:schemeClr val="tx1"/>
                </a:solidFill>
              </a:rPr>
              <a:t>, model-driven architecture, </a:t>
            </a:r>
            <a:r>
              <a:rPr lang="en-US" sz="2400" dirty="0">
                <a:solidFill>
                  <a:srgbClr val="FF0000"/>
                </a:solidFill>
              </a:rPr>
              <a:t>wireless computing</a:t>
            </a:r>
            <a:r>
              <a:rPr lang="en-US" sz="2400" dirty="0">
                <a:solidFill>
                  <a:schemeClr val="tx1"/>
                </a:solidFill>
              </a:rPr>
              <a:t>, and agents, algorithms, and heuristics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Gartner Inc. (Anonymous, 2002) </a:t>
            </a:r>
            <a:r>
              <a:rPr lang="en-US" sz="2400" dirty="0" smtClean="0">
                <a:solidFill>
                  <a:srgbClr val="FF0000"/>
                </a:solidFill>
              </a:rPr>
              <a:t>recommends</a:t>
            </a:r>
            <a:r>
              <a:rPr lang="en-US" sz="2400" dirty="0" smtClean="0">
                <a:solidFill>
                  <a:schemeClr val="tx1"/>
                </a:solidFill>
              </a:rPr>
              <a:t> that enterprises in an </a:t>
            </a:r>
            <a:r>
              <a:rPr lang="en-US" sz="2400" dirty="0" smtClean="0">
                <a:solidFill>
                  <a:srgbClr val="FF0000"/>
                </a:solidFill>
              </a:rPr>
              <a:t>economic slowdown  </a:t>
            </a:r>
            <a:r>
              <a:rPr lang="ar-IQ" sz="2400" dirty="0" smtClean="0">
                <a:solidFill>
                  <a:srgbClr val="FF0000"/>
                </a:solidFill>
              </a:rPr>
              <a:t>تباطئ)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select technologies that support their </a:t>
            </a:r>
            <a:r>
              <a:rPr lang="en-US" sz="2400" dirty="0" smtClean="0">
                <a:solidFill>
                  <a:srgbClr val="FF0000"/>
                </a:solidFill>
              </a:rPr>
              <a:t>core</a:t>
            </a:r>
            <a:r>
              <a:rPr lang="en-US" sz="2400" dirty="0" smtClean="0">
                <a:solidFill>
                  <a:schemeClr val="tx1"/>
                </a:solidFill>
              </a:rPr>
              <a:t> business initiatives.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Emerging Technologies And Technology Trends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 fontScale="92500"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Gartner's </a:t>
            </a:r>
            <a:r>
              <a:rPr lang="en-US" sz="2800" dirty="0">
                <a:solidFill>
                  <a:srgbClr val="FF0000"/>
                </a:solidFill>
              </a:rPr>
              <a:t>four</a:t>
            </a:r>
            <a:r>
              <a:rPr lang="en-US" sz="2800" dirty="0">
                <a:solidFill>
                  <a:schemeClr val="tx1"/>
                </a:solidFill>
              </a:rPr>
              <a:t> emerging-technology trends to watch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i="1" dirty="0">
                <a:solidFill>
                  <a:srgbClr val="FF0000"/>
                </a:solidFill>
              </a:rPr>
              <a:t>Customer self-service</a:t>
            </a:r>
            <a:r>
              <a:rPr lang="en-US" sz="2800" i="1" dirty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By 2005, it is expected that more than 70 percent of customer-service </a:t>
            </a:r>
            <a:r>
              <a:rPr lang="en-US" sz="2800" dirty="0">
                <a:solidFill>
                  <a:srgbClr val="FF0000"/>
                </a:solidFill>
              </a:rPr>
              <a:t>interaction</a:t>
            </a:r>
            <a:r>
              <a:rPr lang="en-US" sz="2800" dirty="0">
                <a:solidFill>
                  <a:schemeClr val="tx1"/>
                </a:solidFill>
              </a:rPr>
              <a:t> for information and remote transactions will be </a:t>
            </a:r>
            <a:r>
              <a:rPr lang="en-US" sz="2800" dirty="0">
                <a:solidFill>
                  <a:srgbClr val="FF0000"/>
                </a:solidFill>
              </a:rPr>
              <a:t>automated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high </a:t>
            </a:r>
            <a:r>
              <a:rPr lang="en-US" sz="2400" dirty="0">
                <a:solidFill>
                  <a:schemeClr val="tx1"/>
                </a:solidFill>
              </a:rPr>
              <a:t>returns on </a:t>
            </a:r>
            <a:r>
              <a:rPr lang="en-US" sz="2400" dirty="0">
                <a:solidFill>
                  <a:srgbClr val="FF0000"/>
                </a:solidFill>
              </a:rPr>
              <a:t>investment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better </a:t>
            </a:r>
            <a:r>
              <a:rPr lang="en-US" sz="2400" dirty="0">
                <a:solidFill>
                  <a:schemeClr val="tx1"/>
                </a:solidFill>
              </a:rPr>
              <a:t>customer </a:t>
            </a:r>
            <a:r>
              <a:rPr lang="en-US" sz="2400" dirty="0">
                <a:solidFill>
                  <a:srgbClr val="FF0000"/>
                </a:solidFill>
              </a:rPr>
              <a:t>reach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and improved </a:t>
            </a:r>
            <a:r>
              <a:rPr lang="en-US" sz="2400" dirty="0">
                <a:solidFill>
                  <a:schemeClr val="tx1"/>
                </a:solidFill>
              </a:rPr>
              <a:t>service </a:t>
            </a:r>
            <a:r>
              <a:rPr lang="en-US" sz="2400" dirty="0">
                <a:solidFill>
                  <a:srgbClr val="FF0000"/>
                </a:solidFill>
              </a:rPr>
              <a:t>quality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Increased </a:t>
            </a:r>
            <a:r>
              <a:rPr lang="en-US" sz="2400" dirty="0">
                <a:solidFill>
                  <a:srgbClr val="FF0000"/>
                </a:solidFill>
              </a:rPr>
              <a:t>competitiveness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savings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that can be passed on to customers.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i="1" dirty="0">
                <a:solidFill>
                  <a:srgbClr val="FF0000"/>
                </a:solidFill>
              </a:rPr>
              <a:t>Web services</a:t>
            </a:r>
            <a:r>
              <a:rPr lang="en-US" sz="2800" i="1" dirty="0">
                <a:solidFill>
                  <a:schemeClr val="tx1"/>
                </a:solidFill>
              </a:rPr>
              <a:t>. </a:t>
            </a:r>
            <a:r>
              <a:rPr lang="en-US" sz="2800" dirty="0" smtClean="0">
                <a:solidFill>
                  <a:schemeClr val="tx1"/>
                </a:solidFill>
              </a:rPr>
              <a:t>Firms </a:t>
            </a:r>
            <a:r>
              <a:rPr lang="en-US" sz="2800" dirty="0">
                <a:solidFill>
                  <a:schemeClr val="tx1"/>
                </a:solidFill>
              </a:rPr>
              <a:t>want a Web presence. Regardless of your industry, there is </a:t>
            </a:r>
            <a:r>
              <a:rPr lang="en-US" sz="2800" dirty="0">
                <a:solidFill>
                  <a:srgbClr val="FF0000"/>
                </a:solidFill>
              </a:rPr>
              <a:t>some aspect </a:t>
            </a:r>
            <a:r>
              <a:rPr lang="en-US" sz="2800" dirty="0">
                <a:solidFill>
                  <a:schemeClr val="tx1"/>
                </a:solidFill>
              </a:rPr>
              <a:t>of what you do that can and should be put onto an </a:t>
            </a:r>
            <a:r>
              <a:rPr lang="en-US" sz="2800" dirty="0">
                <a:solidFill>
                  <a:srgbClr val="FF0000"/>
                </a:solidFill>
              </a:rPr>
              <a:t>e-commerce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Web site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Emerging Technologies And Technology Trends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18160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Gartner's four emerging-technology trends to watch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514350" lvl="0" indent="-514350" algn="l">
              <a:buFont typeface="+mj-lt"/>
              <a:buAutoNum type="arabicPeriod" startAt="3"/>
            </a:pPr>
            <a:r>
              <a:rPr lang="en-US" sz="2800" b="1" i="1" dirty="0">
                <a:solidFill>
                  <a:srgbClr val="FF0000"/>
                </a:solidFill>
              </a:rPr>
              <a:t>Wearable computers</a:t>
            </a:r>
            <a:r>
              <a:rPr lang="en-US" sz="2800" i="1" dirty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By 2007, more than 60 percent of the U.S. population </a:t>
            </a:r>
            <a:r>
              <a:rPr lang="en-US" sz="2800" dirty="0" smtClean="0">
                <a:solidFill>
                  <a:srgbClr val="FF0000"/>
                </a:solidFill>
              </a:rPr>
              <a:t>wear </a:t>
            </a:r>
            <a:r>
              <a:rPr lang="en-US" sz="2800" dirty="0">
                <a:solidFill>
                  <a:srgbClr val="FF0000"/>
                </a:solidFill>
              </a:rPr>
              <a:t>a wireless </a:t>
            </a:r>
            <a:r>
              <a:rPr lang="en-US" sz="2800" dirty="0">
                <a:solidFill>
                  <a:schemeClr val="tx1"/>
                </a:solidFill>
              </a:rPr>
              <a:t>computing and communications device at </a:t>
            </a:r>
            <a:r>
              <a:rPr lang="en-US" sz="2800" dirty="0">
                <a:solidFill>
                  <a:srgbClr val="FF0000"/>
                </a:solidFill>
              </a:rPr>
              <a:t>least six hours a day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b="1" i="1" dirty="0">
                <a:solidFill>
                  <a:srgbClr val="FF0000"/>
                </a:solidFill>
              </a:rPr>
              <a:t>Tagging the world</a:t>
            </a:r>
            <a:r>
              <a:rPr lang="en-US" sz="2800" i="1" dirty="0">
                <a:solidFill>
                  <a:schemeClr val="tx1"/>
                </a:solidFill>
              </a:rPr>
              <a:t>. </a:t>
            </a:r>
            <a:r>
              <a:rPr lang="en-US" sz="2800" dirty="0" smtClean="0">
                <a:solidFill>
                  <a:schemeClr val="tx1"/>
                </a:solidFill>
              </a:rPr>
              <a:t>Tags </a:t>
            </a:r>
            <a:r>
              <a:rPr lang="en-US" sz="2800" dirty="0">
                <a:solidFill>
                  <a:schemeClr val="tx1"/>
                </a:solidFill>
              </a:rPr>
              <a:t>contain </a:t>
            </a:r>
            <a:r>
              <a:rPr lang="en-US" sz="2800" dirty="0">
                <a:solidFill>
                  <a:srgbClr val="FF0000"/>
                </a:solidFill>
              </a:rPr>
              <a:t>information </a:t>
            </a:r>
            <a:r>
              <a:rPr lang="en-US" sz="2800" dirty="0">
                <a:solidFill>
                  <a:schemeClr val="tx1"/>
                </a:solidFill>
              </a:rPr>
              <a:t>and opinions about purchasable items. </a:t>
            </a:r>
            <a:r>
              <a:rPr lang="en-US" sz="2800" dirty="0" smtClean="0">
                <a:solidFill>
                  <a:schemeClr val="tx1"/>
                </a:solidFill>
              </a:rPr>
              <a:t>Help </a:t>
            </a:r>
            <a:r>
              <a:rPr lang="en-US" sz="2800" dirty="0">
                <a:solidFill>
                  <a:srgbClr val="FF0000"/>
                </a:solidFill>
              </a:rPr>
              <a:t>buyers</a:t>
            </a:r>
            <a:r>
              <a:rPr lang="en-US" sz="2800" dirty="0">
                <a:solidFill>
                  <a:schemeClr val="tx1"/>
                </a:solidFill>
              </a:rPr>
              <a:t> find, </a:t>
            </a:r>
            <a:r>
              <a:rPr lang="en-US" sz="2800" dirty="0">
                <a:solidFill>
                  <a:srgbClr val="FF0000"/>
                </a:solidFill>
              </a:rPr>
              <a:t>prioritize</a:t>
            </a:r>
            <a:r>
              <a:rPr lang="en-US" sz="2800" dirty="0">
                <a:solidFill>
                  <a:schemeClr val="tx1"/>
                </a:solidFill>
              </a:rPr>
              <a:t>, and </a:t>
            </a:r>
            <a:r>
              <a:rPr lang="en-US" sz="2800" dirty="0">
                <a:solidFill>
                  <a:srgbClr val="FF0000"/>
                </a:solidFill>
              </a:rPr>
              <a:t>select</a:t>
            </a:r>
            <a:r>
              <a:rPr lang="en-US" sz="2800" dirty="0">
                <a:solidFill>
                  <a:schemeClr val="tx1"/>
                </a:solidFill>
              </a:rPr>
              <a:t> items.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 Managerial Decision-making And Information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Second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cost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of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making errors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can be large because of the complexity and magnitude of operations, automation, and the chain reaction that an error can cause in many parts of the organization.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Third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there 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continuous changes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fluctuating environment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more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uncertainty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 several impacting elements.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Finally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decisions must be made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quickly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respond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the market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Advances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 technology, notably the Web, have dramatically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increased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the speed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at which we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obtain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information and the expected speed at which we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make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our decisions. 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 Managerial Decision-making And Information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it is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nearly impossible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 rely on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trial-and-error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approach to management, especially for decisions involving the factors shown in Figure 1.1.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Managers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must be more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sophisticated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They must use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new tools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techniques of their fields. Some of these tools and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techniques.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Web-based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technology creating effective decision-making by Imperial Sugar's customers and vendors, see DSS in Action 1.2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8381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 Managerial Decision-making And Information Systems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78" y="1447800"/>
            <a:ext cx="8222722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5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 1.4 Managers And Computer Support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impact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computer technology on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organizations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society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increasing as new technologies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evolve (develop)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current technologies expand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Nearly all executives know that information technology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vital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 their business and extensively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use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technologies, especially Web-based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technologies.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Topics such as data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warehousing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data mining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online analytical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processing (OLAP),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the use of the Web via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Internet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intranets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extranets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for decision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support.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Managers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must have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high speed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networked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information systems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assist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them directly with their most important task: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making decisions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229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1.5 Computerized Decision Support </a:t>
            </a:r>
            <a:r>
              <a:rPr lang="en-US" sz="2800" dirty="0" smtClean="0">
                <a:solidFill>
                  <a:srgbClr val="00B050"/>
                </a:solidFill>
              </a:rPr>
              <a:t>and </a:t>
            </a:r>
            <a:r>
              <a:rPr lang="en-US" sz="2800" dirty="0">
                <a:solidFill>
                  <a:srgbClr val="00B050"/>
                </a:solidFill>
              </a:rPr>
              <a:t>t</a:t>
            </a:r>
            <a:r>
              <a:rPr lang="en-US" sz="2800" dirty="0" smtClean="0">
                <a:solidFill>
                  <a:srgbClr val="00B050"/>
                </a:solidFill>
              </a:rPr>
              <a:t>he </a:t>
            </a:r>
            <a:r>
              <a:rPr lang="en-US" sz="2800" dirty="0" smtClean="0">
                <a:solidFill>
                  <a:srgbClr val="00B050"/>
                </a:solidFill>
              </a:rPr>
              <a:t>Supporting Technologies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850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 computerized decision support system may be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needed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for various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reasons: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Speedy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computations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A computer lets the decision-maker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perform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many computations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quickly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at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low cost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Timely decisions are critical for many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situations,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Improved communication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 Groups can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collaborate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communicate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readily with Web-based tools. Collaboration is especially important along the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supply chain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..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Increased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productivity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Computerized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support can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reduce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the size of the group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enable its members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to be at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different locations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(saving travel costs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). In addition, the productivity of staff support may be increased.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Productivity may also be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increased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by using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optimization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tools that determine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best way to run a business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15912</TotalTime>
  <Words>3861</Words>
  <Application>Microsoft Office PowerPoint</Application>
  <PresentationFormat>On-screen Show (4:3)</PresentationFormat>
  <Paragraphs>382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Decision-making And Computerized Support </vt:lpstr>
      <vt:lpstr>1.3 Managerial Decision-making And Information Systems</vt:lpstr>
      <vt:lpstr>1.3 Managerial Decision-making And Information Systems</vt:lpstr>
      <vt:lpstr>1.3 Managerial Decision-making And Information Systems</vt:lpstr>
      <vt:lpstr>1.3 Managerial Decision-making And Information Systems</vt:lpstr>
      <vt:lpstr>1.3 Managerial Decision-making And Information Systems</vt:lpstr>
      <vt:lpstr> 1.4 Managers And Computer Support </vt:lpstr>
      <vt:lpstr>1.5 Computerized Decision Support and the Supporting Technologies</vt:lpstr>
      <vt:lpstr>1.5 Computerized Decision Support And The Supporting Technologies</vt:lpstr>
      <vt:lpstr>1.5 Computerized Decision Support And The Supporting Technologies</vt:lpstr>
      <vt:lpstr>Computerized Decision Support And The Supporting Technologies (Additional Converted Model)</vt:lpstr>
      <vt:lpstr>Computerized Decision Support and The Supporting Technologies (additional converted model)</vt:lpstr>
      <vt:lpstr>1.6 A Framework For Decision Support</vt:lpstr>
      <vt:lpstr>1.6 A Framework For Decision Support</vt:lpstr>
      <vt:lpstr>1.6 A Framework For Decision Support</vt:lpstr>
      <vt:lpstr>1.6 A Framework For Decision Support</vt:lpstr>
      <vt:lpstr>1.6 A Framework For Decision Support</vt:lpstr>
      <vt:lpstr>PowerPoint Presentation</vt:lpstr>
      <vt:lpstr>PowerPoint Presentation</vt:lpstr>
      <vt:lpstr>PowerPoint Presentation</vt:lpstr>
      <vt:lpstr>PowerPoint Presentation</vt:lpstr>
      <vt:lpstr>Computer Support For Structured Decisions </vt:lpstr>
      <vt:lpstr>Computer Support For Structured Decisions </vt:lpstr>
      <vt:lpstr>Computer Support For Structured Decisions </vt:lpstr>
      <vt:lpstr>1.7  E-concept Of Decision Support Systems</vt:lpstr>
      <vt:lpstr>1.7  E-Concept Of Decision Support Systems</vt:lpstr>
      <vt:lpstr>1.7  E-Concept Of Decision Support Systems</vt:lpstr>
      <vt:lpstr>1.7  E-Concept Of Decision Support Systems</vt:lpstr>
      <vt:lpstr>1.8 Group Support Systems </vt:lpstr>
      <vt:lpstr>1.9 Enterprise Information Systems (EIS) </vt:lpstr>
      <vt:lpstr>1.10 Knowledge Management Systems </vt:lpstr>
      <vt:lpstr>1.10 Knowledge Management Systems </vt:lpstr>
      <vt:lpstr>1.11 Expert Systems </vt:lpstr>
      <vt:lpstr>1.11 Expert Systems </vt:lpstr>
      <vt:lpstr>1.12 Artificial Neural Networks </vt:lpstr>
      <vt:lpstr>1.12 Artificial Neural Networks </vt:lpstr>
      <vt:lpstr>1.14 Hybrid Support Systems  </vt:lpstr>
      <vt:lpstr>1.14 Hybrid Support Systems  </vt:lpstr>
      <vt:lpstr>Emerging Technologies And Technology Trends  </vt:lpstr>
      <vt:lpstr>Emerging Technologies And Technology Trends  </vt:lpstr>
      <vt:lpstr>Emerging Technologies And Technology Trends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Laith Co</dc:creator>
  <cp:lastModifiedBy>AL Laith Co</cp:lastModifiedBy>
  <cp:revision>142</cp:revision>
  <cp:lastPrinted>2018-03-26T05:29:40Z</cp:lastPrinted>
  <dcterms:created xsi:type="dcterms:W3CDTF">2006-08-16T00:00:00Z</dcterms:created>
  <dcterms:modified xsi:type="dcterms:W3CDTF">2018-10-22T07:46:53Z</dcterms:modified>
</cp:coreProperties>
</file>